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61" r:id="rId4"/>
    <p:sldId id="273" r:id="rId5"/>
  </p:sldIdLst>
  <p:sldSz cx="18288000" cy="10287000"/>
  <p:notesSz cx="6858000" cy="9144000"/>
  <p:embeddedFontLst>
    <p:embeddedFont>
      <p:font typeface="Aleo" panose="020B0604020202020204" charset="0"/>
      <p:regular r:id="rId7"/>
      <p:bold r:id="rId8"/>
      <p:italic r:id="rId9"/>
      <p:boldItalic r:id="rId10"/>
    </p:embeddedFont>
    <p:embeddedFont>
      <p:font typeface="Assistant" panose="020B0604020202020204" charset="-79"/>
      <p:regular r:id="rId11"/>
      <p:bold r:id="rId12"/>
    </p:embeddedFont>
    <p:embeddedFont>
      <p:font typeface="Assistant SemiBold" panose="00000700000000000000" charset="-79"/>
      <p:bold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Lupa Traktor" panose="02000500000000000000" charset="-79"/>
      <p:regular r:id="rId18"/>
    </p:embeddedFont>
    <p:embeddedFont>
      <p:font typeface="Open Sans" panose="020B0604020202020204" charset="0"/>
      <p:regular r:id="rId19"/>
      <p:bold r:id="rId20"/>
      <p:italic r:id="rId21"/>
      <p:boldItalic r:id="rId22"/>
    </p:embeddedFont>
    <p:embeddedFont>
      <p:font typeface="Open Sans Bold" panose="020B0604020202020204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6C0A"/>
    <a:srgbClr val="EFF105"/>
    <a:srgbClr val="5158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3" d="100"/>
          <a:sy n="73" d="100"/>
        </p:scale>
        <p:origin x="59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5.fntdata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23" Type="http://schemas.openxmlformats.org/officeDocument/2006/relationships/font" Target="fonts/font17.fntdata"/><Relationship Id="rId10" Type="http://schemas.openxmlformats.org/officeDocument/2006/relationships/font" Target="fonts/font4.fntdata"/><Relationship Id="rId19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font" Target="fonts/font16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23913DB-118C-4CA6-9782-10D5D5FF696C}" type="datetimeFigureOut">
              <a:rPr lang="he-IL" smtClean="0"/>
              <a:t>כ"ז/תמוז/תשפ"ב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FB25A7F-B3CC-415A-A3DA-49622007A3C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82250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B25A7F-B3CC-415A-A3DA-49622007A3CF}" type="slidenum">
              <a:rPr lang="he-IL" smtClean="0"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90630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6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11708892" y="231048"/>
            <a:ext cx="6313637" cy="4718647"/>
          </a:xfrm>
          <a:prstGeom prst="rect">
            <a:avLst/>
          </a:prstGeom>
          <a:solidFill>
            <a:srgbClr val="011C50"/>
          </a:solidFill>
        </p:spPr>
        <p:txBody>
          <a:bodyPr/>
          <a:lstStyle/>
          <a:p>
            <a:endParaRPr lang="he-IL" dirty="0">
              <a:solidFill>
                <a:schemeClr val="bg1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060508" y="1132987"/>
            <a:ext cx="5979315" cy="826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39"/>
              </a:lnSpc>
            </a:pPr>
            <a:endParaRPr lang="en-US" sz="5600" spc="280" dirty="0">
              <a:solidFill>
                <a:srgbClr val="E8E2E0"/>
              </a:solidFill>
              <a:cs typeface="Aleo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12003654" y="6267727"/>
            <a:ext cx="5760983" cy="2271487"/>
            <a:chOff x="-49161" y="-301856"/>
            <a:chExt cx="7681311" cy="3028649"/>
          </a:xfrm>
        </p:grpSpPr>
        <p:sp>
          <p:nvSpPr>
            <p:cNvPr id="6" name="TextBox 6"/>
            <p:cNvSpPr txBox="1"/>
            <p:nvPr/>
          </p:nvSpPr>
          <p:spPr>
            <a:xfrm>
              <a:off x="-49161" y="-301856"/>
              <a:ext cx="7632150" cy="16414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30"/>
                </a:lnSpc>
              </a:pPr>
              <a:r>
                <a:rPr lang="he-IL" sz="4800" b="1" spc="210" dirty="0">
                  <a:solidFill>
                    <a:srgbClr val="011C50"/>
                  </a:solidFill>
                  <a:latin typeface="Aleo"/>
                </a:rPr>
                <a:t>5 </a:t>
              </a:r>
              <a:r>
                <a:rPr lang="he-IL" sz="4800" b="1" spc="210" dirty="0" err="1">
                  <a:solidFill>
                    <a:srgbClr val="011C50"/>
                  </a:solidFill>
                  <a:latin typeface="Aleo"/>
                </a:rPr>
                <a:t>יח"ל</a:t>
              </a:r>
              <a:r>
                <a:rPr lang="he-IL" sz="4800" b="1" spc="210" dirty="0">
                  <a:solidFill>
                    <a:srgbClr val="011C50"/>
                  </a:solidFill>
                  <a:latin typeface="Aleo"/>
                </a:rPr>
                <a:t> לבגרות</a:t>
              </a:r>
            </a:p>
            <a:p>
              <a:pPr algn="ctr">
                <a:lnSpc>
                  <a:spcPts val="4830"/>
                </a:lnSpc>
              </a:pPr>
              <a:r>
                <a:rPr lang="he-IL" sz="4800" b="1" spc="210" dirty="0">
                  <a:solidFill>
                    <a:srgbClr val="011C50"/>
                  </a:solidFill>
                  <a:latin typeface="Aleo"/>
                </a:rPr>
                <a:t>בהערכה חלופית</a:t>
              </a:r>
              <a:endParaRPr lang="en-US" sz="4800" b="1" spc="210" dirty="0">
                <a:solidFill>
                  <a:srgbClr val="011C50"/>
                </a:solidFill>
                <a:latin typeface="Aleo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2060043"/>
              <a:ext cx="7632150" cy="6667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00"/>
                </a:lnSpc>
                <a:spcBef>
                  <a:spcPct val="0"/>
                </a:spcBef>
              </a:pPr>
              <a:endParaRPr lang="en-US" sz="3000" dirty="0">
                <a:solidFill>
                  <a:srgbClr val="011C50"/>
                </a:solidFill>
                <a:latin typeface="Open Sans"/>
              </a:endParaRPr>
            </a:p>
          </p:txBody>
        </p:sp>
      </p:grp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5E3857D0-592A-8CC5-5AE3-E68972F63A55}"/>
              </a:ext>
            </a:extLst>
          </p:cNvPr>
          <p:cNvSpPr txBox="1"/>
          <p:nvPr/>
        </p:nvSpPr>
        <p:spPr>
          <a:xfrm>
            <a:off x="11745763" y="319471"/>
            <a:ext cx="6313636" cy="440120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9600" dirty="0">
                <a:solidFill>
                  <a:schemeClr val="bg1"/>
                </a:solidFill>
                <a:latin typeface="Lupa Traktor" panose="02000500000000000000" pitchFamily="2" charset="-79"/>
                <a:cs typeface="Lupa Traktor" panose="02000500000000000000" pitchFamily="2" charset="-79"/>
              </a:rPr>
              <a:t>חדש בישיבה!!!</a:t>
            </a:r>
          </a:p>
          <a:p>
            <a:pPr algn="ctr"/>
            <a:r>
              <a:rPr lang="he-IL" sz="8000" dirty="0">
                <a:solidFill>
                  <a:srgbClr val="EFF105"/>
                </a:solidFill>
                <a:latin typeface="Lupa Traktor" panose="02000500000000000000" pitchFamily="2" charset="-79"/>
                <a:cs typeface="Lupa Traktor" panose="02000500000000000000" pitchFamily="2" charset="-79"/>
              </a:rPr>
              <a:t>מגמת מוזיקה</a:t>
            </a:r>
          </a:p>
        </p:txBody>
      </p:sp>
      <p:pic>
        <p:nvPicPr>
          <p:cNvPr id="11" name="תמונה 10">
            <a:extLst>
              <a:ext uri="{FF2B5EF4-FFF2-40B4-BE49-F238E27FC236}">
                <a16:creationId xmlns:a16="http://schemas.microsoft.com/office/drawing/2014/main" id="{5935822E-23ED-11F8-6A73-CFD6CC7E51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1363" y="83029"/>
            <a:ext cx="2464653" cy="1426062"/>
          </a:xfrm>
          <a:prstGeom prst="rect">
            <a:avLst/>
          </a:prstGeom>
        </p:spPr>
      </p:pic>
      <p:sp>
        <p:nvSpPr>
          <p:cNvPr id="15" name="AutoShape 11">
            <a:extLst>
              <a:ext uri="{FF2B5EF4-FFF2-40B4-BE49-F238E27FC236}">
                <a16:creationId xmlns:a16="http://schemas.microsoft.com/office/drawing/2014/main" id="{95C4B2F4-CC35-9529-DA39-830C9AAD6543}"/>
              </a:ext>
            </a:extLst>
          </p:cNvPr>
          <p:cNvSpPr/>
          <p:nvPr/>
        </p:nvSpPr>
        <p:spPr>
          <a:xfrm>
            <a:off x="228600" y="9258300"/>
            <a:ext cx="17973442" cy="860286"/>
          </a:xfrm>
          <a:prstGeom prst="rect">
            <a:avLst/>
          </a:prstGeom>
          <a:solidFill>
            <a:srgbClr val="011C50"/>
          </a:solidFill>
        </p:spPr>
      </p:sp>
      <p:pic>
        <p:nvPicPr>
          <p:cNvPr id="1028" name="Picture 4" descr="Free photos of Clarinet">
            <a:extLst>
              <a:ext uri="{FF2B5EF4-FFF2-40B4-BE49-F238E27FC236}">
                <a16:creationId xmlns:a16="http://schemas.microsoft.com/office/drawing/2014/main" id="{77E2BE3E-B4CA-E4E8-0502-5F45C0085F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89" y="1586705"/>
            <a:ext cx="10832346" cy="72215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2">
            <a:extLst>
              <a:ext uri="{FF2B5EF4-FFF2-40B4-BE49-F238E27FC236}">
                <a16:creationId xmlns:a16="http://schemas.microsoft.com/office/drawing/2014/main" id="{8EA548B9-D9D5-7B30-7B30-8546ADCD936A}"/>
              </a:ext>
            </a:extLst>
          </p:cNvPr>
          <p:cNvSpPr txBox="1"/>
          <p:nvPr/>
        </p:nvSpPr>
        <p:spPr>
          <a:xfrm>
            <a:off x="8610600" y="9210783"/>
            <a:ext cx="10048639" cy="7567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ts val="64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000" b="1" i="0" u="none" strike="noStrike" kern="1200" cap="none" spc="28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Lupa Traktor" panose="02000500000000000000" pitchFamily="2" charset="-79"/>
                <a:cs typeface="Lupa Traktor" panose="02000500000000000000" pitchFamily="2" charset="-79"/>
              </a:rPr>
              <a:t>מוזיקה יהודית וישראלית </a:t>
            </a:r>
            <a:r>
              <a:rPr kumimoji="0" lang="he-IL" sz="4000" b="1" i="0" u="none" strike="noStrike" kern="1200" cap="none" spc="280" normalizeH="0" baseline="0" noProof="0" dirty="0">
                <a:ln>
                  <a:noFill/>
                </a:ln>
                <a:solidFill>
                  <a:srgbClr val="E8E2E0"/>
                </a:solidFill>
                <a:effectLst/>
                <a:uLnTx/>
                <a:uFillTx/>
                <a:latin typeface="Lupa Traktor" panose="02000500000000000000" pitchFamily="2" charset="-79"/>
                <a:cs typeface="Lupa Traktor" panose="02000500000000000000" pitchFamily="2" charset="-79"/>
              </a:rPr>
              <a:t>כנושא מרכזי</a:t>
            </a:r>
            <a:endParaRPr kumimoji="0" lang="en-US" sz="4800" b="0" i="0" u="none" strike="noStrike" kern="1200" cap="none" spc="280" normalizeH="0" baseline="0" noProof="0" dirty="0">
              <a:ln>
                <a:noFill/>
              </a:ln>
              <a:solidFill>
                <a:srgbClr val="E8E2E0"/>
              </a:solidFill>
              <a:effectLst/>
              <a:uLnTx/>
              <a:uFillTx/>
              <a:latin typeface="Aleo"/>
              <a:ea typeface="+mn-ea"/>
              <a:cs typeface="+mn-cs"/>
            </a:endParaRPr>
          </a:p>
        </p:txBody>
      </p:sp>
      <p:sp>
        <p:nvSpPr>
          <p:cNvPr id="18" name="TextBox 12">
            <a:extLst>
              <a:ext uri="{FF2B5EF4-FFF2-40B4-BE49-F238E27FC236}">
                <a16:creationId xmlns:a16="http://schemas.microsoft.com/office/drawing/2014/main" id="{9B69B179-25B0-5BB7-54B9-AA311A1A6F42}"/>
              </a:ext>
            </a:extLst>
          </p:cNvPr>
          <p:cNvSpPr txBox="1"/>
          <p:nvPr/>
        </p:nvSpPr>
        <p:spPr>
          <a:xfrm>
            <a:off x="110539" y="9176462"/>
            <a:ext cx="9222308" cy="7064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ts val="64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200" i="0" u="none" strike="noStrike" kern="1200" cap="none" spc="280" normalizeH="0" baseline="0" noProof="0" dirty="0">
                <a:ln>
                  <a:noFill/>
                </a:ln>
                <a:solidFill>
                  <a:srgbClr val="E8E2E0"/>
                </a:solidFill>
                <a:effectLst/>
                <a:uLnTx/>
                <a:uFillTx/>
                <a:latin typeface="Aleo"/>
                <a:ea typeface="+mn-ea"/>
                <a:cs typeface="Arial" panose="020B0604020202020204" pitchFamily="34" charset="0"/>
              </a:rPr>
              <a:t>חיזוק הזהות וחיבור לשורשים ולנשמה</a:t>
            </a:r>
            <a:endParaRPr kumimoji="0" lang="en-US" sz="5400" b="0" i="0" u="none" strike="noStrike" kern="1200" cap="none" spc="280" normalizeH="0" baseline="0" noProof="0" dirty="0">
              <a:ln>
                <a:noFill/>
              </a:ln>
              <a:solidFill>
                <a:srgbClr val="E8E2E0"/>
              </a:solidFill>
              <a:effectLst/>
              <a:uLnTx/>
              <a:uFillTx/>
              <a:latin typeface="Aleo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6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038304" y="174983"/>
            <a:ext cx="9124482" cy="55245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spcBef>
                <a:spcPct val="0"/>
              </a:spcBef>
            </a:pPr>
            <a:r>
              <a:rPr lang="he-IL" sz="4800" b="1" dirty="0">
                <a:solidFill>
                  <a:schemeClr val="accent6">
                    <a:lumMod val="75000"/>
                  </a:schemeClr>
                </a:solidFill>
                <a:latin typeface="Lupa Traktor" panose="02000500000000000000" pitchFamily="2" charset="-79"/>
                <a:cs typeface="Lupa Traktor" panose="02000500000000000000" pitchFamily="2" charset="-79"/>
              </a:rPr>
              <a:t>ת כ נ י ת   י </a:t>
            </a:r>
            <a:r>
              <a:rPr lang="he-IL" sz="4800" b="1" dirty="0" err="1">
                <a:solidFill>
                  <a:schemeClr val="accent6">
                    <a:lumMod val="75000"/>
                  </a:schemeClr>
                </a:solidFill>
                <a:latin typeface="Lupa Traktor" panose="02000500000000000000" pitchFamily="2" charset="-79"/>
                <a:cs typeface="Lupa Traktor" panose="02000500000000000000" pitchFamily="2" charset="-79"/>
              </a:rPr>
              <a:t>י</a:t>
            </a:r>
            <a:r>
              <a:rPr lang="he-IL" sz="4800" b="1" dirty="0">
                <a:solidFill>
                  <a:schemeClr val="accent6">
                    <a:lumMod val="75000"/>
                  </a:schemeClr>
                </a:solidFill>
                <a:latin typeface="Lupa Traktor" panose="02000500000000000000" pitchFamily="2" charset="-79"/>
                <a:cs typeface="Lupa Traktor" panose="02000500000000000000" pitchFamily="2" charset="-79"/>
              </a:rPr>
              <a:t> ח ו ד י ת</a:t>
            </a:r>
          </a:p>
          <a:p>
            <a:pPr algn="ctr" rtl="1">
              <a:spcBef>
                <a:spcPct val="0"/>
              </a:spcBef>
            </a:pPr>
            <a:r>
              <a:rPr lang="he-IL" sz="6600" b="1" dirty="0">
                <a:solidFill>
                  <a:schemeClr val="accent6">
                    <a:lumMod val="75000"/>
                  </a:schemeClr>
                </a:solidFill>
                <a:latin typeface="Lupa Traktor" panose="02000500000000000000" pitchFamily="2" charset="-79"/>
                <a:cs typeface="Lupa Traktor" panose="02000500000000000000" pitchFamily="2" charset="-79"/>
              </a:rPr>
              <a:t>מגוון דרכי הערכה</a:t>
            </a:r>
          </a:p>
          <a:p>
            <a:pPr algn="ctr" rtl="1">
              <a:spcBef>
                <a:spcPct val="0"/>
              </a:spcBef>
            </a:pPr>
            <a:r>
              <a:rPr lang="he-IL" sz="3600" dirty="0">
                <a:solidFill>
                  <a:srgbClr val="2E4257"/>
                </a:solidFill>
                <a:latin typeface="Lupa Traktor" panose="02000500000000000000" pitchFamily="2" charset="-79"/>
                <a:cs typeface="Lupa Traktor" panose="02000500000000000000" pitchFamily="2" charset="-79"/>
              </a:rPr>
              <a:t>למידה משמעותית!!</a:t>
            </a:r>
            <a:endParaRPr lang="en-US" sz="3600" dirty="0">
              <a:solidFill>
                <a:srgbClr val="2E4257"/>
              </a:solidFill>
              <a:latin typeface="Lupa Traktor" panose="02000500000000000000" pitchFamily="2" charset="-79"/>
              <a:cs typeface="Lupa Traktor" panose="02000500000000000000" pitchFamily="2" charset="-79"/>
            </a:endParaRPr>
          </a:p>
          <a:p>
            <a:pPr algn="ctr" rtl="1">
              <a:spcBef>
                <a:spcPct val="0"/>
              </a:spcBef>
            </a:pPr>
            <a:r>
              <a:rPr lang="he-IL" sz="5400" b="1" dirty="0">
                <a:solidFill>
                  <a:srgbClr val="2E4257"/>
                </a:solidFill>
                <a:latin typeface="Lupa Traktor" panose="02000500000000000000" pitchFamily="2" charset="-79"/>
                <a:cs typeface="Lupa Traktor" panose="02000500000000000000" pitchFamily="2" charset="-79"/>
              </a:rPr>
              <a:t>לימוד עיוני לצד ביצוע מעשי</a:t>
            </a:r>
            <a:br>
              <a:rPr lang="en-US" sz="5400" b="1" dirty="0">
                <a:solidFill>
                  <a:srgbClr val="2E4257"/>
                </a:solidFill>
                <a:latin typeface="Lupa Traktor" panose="02000500000000000000" pitchFamily="2" charset="-79"/>
                <a:cs typeface="Lupa Traktor" panose="02000500000000000000" pitchFamily="2" charset="-79"/>
              </a:rPr>
            </a:br>
            <a:r>
              <a:rPr lang="he-IL" sz="4800" b="1" dirty="0">
                <a:solidFill>
                  <a:srgbClr val="F79646">
                    <a:lumMod val="75000"/>
                  </a:srgbClr>
                </a:solidFill>
                <a:latin typeface="Lupa Traktor" panose="02000500000000000000" pitchFamily="2" charset="-79"/>
                <a:cs typeface="Lupa Traktor" panose="02000500000000000000" pitchFamily="2" charset="-79"/>
              </a:rPr>
              <a:t>בדגש על ביצוע, ביטוי אישי ויצירה</a:t>
            </a:r>
            <a:endParaRPr lang="en-US" sz="4800" b="1" dirty="0">
              <a:solidFill>
                <a:srgbClr val="F79646">
                  <a:lumMod val="75000"/>
                </a:srgbClr>
              </a:solidFill>
              <a:latin typeface="Lupa Traktor" panose="02000500000000000000" pitchFamily="2" charset="-79"/>
              <a:cs typeface="Lupa Traktor" panose="02000500000000000000" pitchFamily="2" charset="-79"/>
            </a:endParaRPr>
          </a:p>
          <a:p>
            <a:pPr algn="ctr" rtl="1">
              <a:spcBef>
                <a:spcPct val="0"/>
              </a:spcBef>
            </a:pPr>
            <a:r>
              <a:rPr lang="he-IL" sz="3600" dirty="0">
                <a:solidFill>
                  <a:schemeClr val="accent5">
                    <a:lumMod val="75000"/>
                  </a:schemeClr>
                </a:solidFill>
                <a:latin typeface="Lupa Traktor" panose="02000500000000000000" pitchFamily="2" charset="-79"/>
                <a:cs typeface="Lupa Traktor" panose="02000500000000000000" pitchFamily="2" charset="-79"/>
              </a:rPr>
              <a:t>הציונים נצברים לבגרות </a:t>
            </a:r>
          </a:p>
          <a:p>
            <a:pPr algn="ctr" rtl="1">
              <a:spcBef>
                <a:spcPct val="0"/>
              </a:spcBef>
            </a:pPr>
            <a:r>
              <a:rPr lang="he-IL" sz="3600" dirty="0">
                <a:solidFill>
                  <a:schemeClr val="accent5">
                    <a:lumMod val="75000"/>
                  </a:schemeClr>
                </a:solidFill>
                <a:latin typeface="Lupa Traktor" panose="02000500000000000000" pitchFamily="2" charset="-79"/>
                <a:cs typeface="Lupa Traktor" panose="02000500000000000000" pitchFamily="2" charset="-79"/>
              </a:rPr>
              <a:t>החל מכיתה י' עד סוף </a:t>
            </a:r>
            <a:r>
              <a:rPr lang="he-IL" sz="3600" dirty="0" err="1">
                <a:solidFill>
                  <a:schemeClr val="accent5">
                    <a:lumMod val="75000"/>
                  </a:schemeClr>
                </a:solidFill>
                <a:latin typeface="Lupa Traktor" panose="02000500000000000000" pitchFamily="2" charset="-79"/>
                <a:cs typeface="Lupa Traktor" panose="02000500000000000000" pitchFamily="2" charset="-79"/>
              </a:rPr>
              <a:t>יב</a:t>
            </a:r>
            <a:r>
              <a:rPr lang="he-IL" sz="3600" dirty="0">
                <a:solidFill>
                  <a:schemeClr val="accent5">
                    <a:lumMod val="75000"/>
                  </a:schemeClr>
                </a:solidFill>
                <a:latin typeface="Lupa Traktor" panose="02000500000000000000" pitchFamily="2" charset="-79"/>
                <a:cs typeface="Lupa Traktor" panose="02000500000000000000" pitchFamily="2" charset="-79"/>
              </a:rPr>
              <a:t>'</a:t>
            </a:r>
            <a:endParaRPr lang="he-IL" sz="4000" b="1" dirty="0">
              <a:solidFill>
                <a:srgbClr val="2E4257"/>
              </a:solidFill>
              <a:latin typeface="Lupa Traktor" panose="02000500000000000000" pitchFamily="2" charset="-79"/>
              <a:cs typeface="Lupa Traktor" panose="02000500000000000000" pitchFamily="2" charset="-79"/>
            </a:endParaRPr>
          </a:p>
          <a:p>
            <a:pPr algn="ctr" rtl="1">
              <a:lnSpc>
                <a:spcPts val="4200"/>
              </a:lnSpc>
              <a:spcBef>
                <a:spcPct val="0"/>
              </a:spcBef>
            </a:pPr>
            <a:endParaRPr lang="he-IL" sz="4000" b="1" dirty="0">
              <a:solidFill>
                <a:srgbClr val="2E4257"/>
              </a:solidFill>
              <a:latin typeface="Open Sans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-58250" y="-242314"/>
            <a:ext cx="9163518" cy="5143500"/>
          </a:xfrm>
          <a:prstGeom prst="rect">
            <a:avLst/>
          </a:prstGeom>
          <a:solidFill>
            <a:srgbClr val="011C50"/>
          </a:solidFill>
        </p:spPr>
      </p:sp>
      <p:sp>
        <p:nvSpPr>
          <p:cNvPr id="5" name="TextBox 5"/>
          <p:cNvSpPr txBox="1"/>
          <p:nvPr/>
        </p:nvSpPr>
        <p:spPr>
          <a:xfrm>
            <a:off x="520551" y="574043"/>
            <a:ext cx="8001000" cy="3323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 rtl="1"/>
            <a:r>
              <a:rPr lang="he-IL" sz="6000" spc="175" dirty="0">
                <a:solidFill>
                  <a:srgbClr val="FBF3E4"/>
                </a:solidFill>
                <a:latin typeface="Lupa Traktor" panose="02000500000000000000" pitchFamily="2" charset="-79"/>
                <a:cs typeface="Lupa Traktor" panose="02000500000000000000" pitchFamily="2" charset="-79"/>
              </a:rPr>
              <a:t>אם אתה שואף להיות מוסיקאי יוצר </a:t>
            </a:r>
          </a:p>
          <a:p>
            <a:pPr lvl="0" algn="ctr" rtl="1"/>
            <a:r>
              <a:rPr lang="he-IL" sz="8800" b="1" spc="175" dirty="0">
                <a:solidFill>
                  <a:srgbClr val="FBF3E4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הצטרף אלינו!</a:t>
            </a:r>
            <a:endParaRPr lang="en-US" sz="8800" b="1" spc="175" dirty="0">
              <a:solidFill>
                <a:srgbClr val="FBF3E4"/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pic>
        <p:nvPicPr>
          <p:cNvPr id="11" name="תמונה 10">
            <a:extLst>
              <a:ext uri="{FF2B5EF4-FFF2-40B4-BE49-F238E27FC236}">
                <a16:creationId xmlns:a16="http://schemas.microsoft.com/office/drawing/2014/main" id="{37ABB0DA-B29B-84A7-7200-CEC321C503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23905" y="5124500"/>
            <a:ext cx="1150144" cy="1150144"/>
          </a:xfrm>
          <a:prstGeom prst="rect">
            <a:avLst/>
          </a:prstGeom>
        </p:spPr>
      </p:pic>
      <p:pic>
        <p:nvPicPr>
          <p:cNvPr id="8" name="Picture 2" descr="ייתכן שזו תמונה של ‏בתוך מבנה‏">
            <a:extLst>
              <a:ext uri="{FF2B5EF4-FFF2-40B4-BE49-F238E27FC236}">
                <a16:creationId xmlns:a16="http://schemas.microsoft.com/office/drawing/2014/main" id="{6F1321DB-3F05-ED16-9791-79AB97F57F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708" y="4177989"/>
            <a:ext cx="9163518" cy="610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E82CB68F-2CBF-F2F0-C6A8-E9A04D8001B8}"/>
              </a:ext>
            </a:extLst>
          </p:cNvPr>
          <p:cNvSpPr txBox="1"/>
          <p:nvPr/>
        </p:nvSpPr>
        <p:spPr>
          <a:xfrm>
            <a:off x="13749037" y="6741165"/>
            <a:ext cx="3733800" cy="6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ts val="4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800" i="0" u="none" strike="noStrike" kern="1200" cap="none" spc="0" normalizeH="0" baseline="0" noProof="0" dirty="0">
                <a:ln>
                  <a:noFill/>
                </a:ln>
                <a:solidFill>
                  <a:srgbClr val="2E42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pa Traktor" panose="02000500000000000000" pitchFamily="2" charset="-79"/>
                <a:cs typeface="Lupa Traktor" panose="02000500000000000000" pitchFamily="2" charset="-79"/>
              </a:rPr>
              <a:t>מקצועיות</a:t>
            </a:r>
            <a:endParaRPr lang="he-IL" sz="4800" dirty="0">
              <a:solidFill>
                <a:srgbClr val="E46C0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pa Traktor" panose="02000500000000000000" pitchFamily="2" charset="-79"/>
              <a:cs typeface="Lupa Traktor" panose="02000500000000000000" pitchFamily="2" charset="-79"/>
            </a:endParaRPr>
          </a:p>
        </p:txBody>
      </p: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E283A4DE-5618-40B8-9C03-DFA8FDC1AE86}"/>
              </a:ext>
            </a:extLst>
          </p:cNvPr>
          <p:cNvSpPr txBox="1"/>
          <p:nvPr/>
        </p:nvSpPr>
        <p:spPr>
          <a:xfrm>
            <a:off x="8430773" y="6772836"/>
            <a:ext cx="4328651" cy="6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ts val="4200"/>
              </a:lnSpc>
              <a:spcBef>
                <a:spcPct val="0"/>
              </a:spcBef>
            </a:pPr>
            <a:r>
              <a:rPr lang="he-IL" sz="48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pa Traktor" panose="02000500000000000000" pitchFamily="2" charset="-79"/>
                <a:cs typeface="Lupa Traktor" panose="02000500000000000000" pitchFamily="2" charset="-79"/>
              </a:rPr>
              <a:t>יצירתיות</a:t>
            </a:r>
          </a:p>
        </p:txBody>
      </p:sp>
      <p:sp>
        <p:nvSpPr>
          <p:cNvPr id="14" name="תיבת טקסט 13">
            <a:extLst>
              <a:ext uri="{FF2B5EF4-FFF2-40B4-BE49-F238E27FC236}">
                <a16:creationId xmlns:a16="http://schemas.microsoft.com/office/drawing/2014/main" id="{D863D899-95F9-78ED-2C8E-674FA5B9DBA6}"/>
              </a:ext>
            </a:extLst>
          </p:cNvPr>
          <p:cNvSpPr txBox="1"/>
          <p:nvPr/>
        </p:nvSpPr>
        <p:spPr>
          <a:xfrm>
            <a:off x="12087386" y="7828819"/>
            <a:ext cx="5395451" cy="6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ts val="4200"/>
              </a:lnSpc>
              <a:spcBef>
                <a:spcPct val="0"/>
              </a:spcBef>
            </a:pPr>
            <a:r>
              <a:rPr lang="he-IL" sz="4800" dirty="0">
                <a:solidFill>
                  <a:srgbClr val="E46C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pa Traktor" panose="02000500000000000000" pitchFamily="2" charset="-79"/>
                <a:cs typeface="Lupa Traktor" panose="02000500000000000000" pitchFamily="2" charset="-79"/>
              </a:rPr>
              <a:t>נגינה בחבורה</a:t>
            </a:r>
          </a:p>
        </p:txBody>
      </p:sp>
      <p:sp>
        <p:nvSpPr>
          <p:cNvPr id="15" name="תיבת טקסט 14">
            <a:extLst>
              <a:ext uri="{FF2B5EF4-FFF2-40B4-BE49-F238E27FC236}">
                <a16:creationId xmlns:a16="http://schemas.microsoft.com/office/drawing/2014/main" id="{8EDA2A9B-F047-37F1-781C-EE7388E7BD1F}"/>
              </a:ext>
            </a:extLst>
          </p:cNvPr>
          <p:cNvSpPr txBox="1"/>
          <p:nvPr/>
        </p:nvSpPr>
        <p:spPr>
          <a:xfrm>
            <a:off x="7368889" y="7789756"/>
            <a:ext cx="5395451" cy="6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ts val="4200"/>
              </a:lnSpc>
              <a:spcBef>
                <a:spcPct val="0"/>
              </a:spcBef>
            </a:pPr>
            <a:r>
              <a:rPr lang="he-IL" sz="4800" dirty="0">
                <a:solidFill>
                  <a:srgbClr val="5158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pa Traktor" panose="02000500000000000000" pitchFamily="2" charset="-79"/>
                <a:cs typeface="Lupa Traktor" panose="02000500000000000000" pitchFamily="2" charset="-79"/>
              </a:rPr>
              <a:t>הופעות</a:t>
            </a:r>
          </a:p>
        </p:txBody>
      </p:sp>
      <p:sp>
        <p:nvSpPr>
          <p:cNvPr id="16" name="תיבת טקסט 15">
            <a:extLst>
              <a:ext uri="{FF2B5EF4-FFF2-40B4-BE49-F238E27FC236}">
                <a16:creationId xmlns:a16="http://schemas.microsoft.com/office/drawing/2014/main" id="{3FD85719-444B-9682-68CE-D51A01F0D876}"/>
              </a:ext>
            </a:extLst>
          </p:cNvPr>
          <p:cNvSpPr txBox="1"/>
          <p:nvPr/>
        </p:nvSpPr>
        <p:spPr>
          <a:xfrm>
            <a:off x="13154186" y="8907870"/>
            <a:ext cx="4328651" cy="6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ts val="4200"/>
              </a:lnSpc>
              <a:spcBef>
                <a:spcPct val="0"/>
              </a:spcBef>
            </a:pPr>
            <a:r>
              <a:rPr lang="he-IL" sz="48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pa Traktor" panose="02000500000000000000" pitchFamily="2" charset="-79"/>
                <a:cs typeface="Lupa Traktor" panose="02000500000000000000" pitchFamily="2" charset="-79"/>
              </a:rPr>
              <a:t>סדנאות</a:t>
            </a:r>
          </a:p>
        </p:txBody>
      </p:sp>
      <p:sp>
        <p:nvSpPr>
          <p:cNvPr id="17" name="תיבת טקסט 16">
            <a:extLst>
              <a:ext uri="{FF2B5EF4-FFF2-40B4-BE49-F238E27FC236}">
                <a16:creationId xmlns:a16="http://schemas.microsoft.com/office/drawing/2014/main" id="{25FCD61C-5E83-2694-E308-97639637872C}"/>
              </a:ext>
            </a:extLst>
          </p:cNvPr>
          <p:cNvSpPr txBox="1"/>
          <p:nvPr/>
        </p:nvSpPr>
        <p:spPr>
          <a:xfrm>
            <a:off x="9025624" y="8894885"/>
            <a:ext cx="3733800" cy="6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ts val="4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800" i="0" u="none" strike="noStrike" kern="1200" cap="none" spc="0" normalizeH="0" baseline="0" noProof="0" dirty="0">
                <a:ln>
                  <a:noFill/>
                </a:ln>
                <a:solidFill>
                  <a:srgbClr val="E46C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pa Traktor" panose="02000500000000000000" pitchFamily="2" charset="-79"/>
                <a:cs typeface="Lupa Traktor" panose="02000500000000000000" pitchFamily="2" charset="-79"/>
              </a:rPr>
              <a:t>הקלטות</a:t>
            </a:r>
            <a:endParaRPr lang="he-IL" sz="4800" dirty="0">
              <a:solidFill>
                <a:srgbClr val="E46C0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pa Traktor" panose="02000500000000000000" pitchFamily="2" charset="-79"/>
              <a:cs typeface="Lupa Traktor" panose="02000500000000000000" pitchFamily="2" charset="-79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0" grpId="0"/>
      <p:bldP spid="12" grpId="0"/>
      <p:bldP spid="14" grpId="0"/>
      <p:bldP spid="15" grpId="0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6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8658" r="22267"/>
          <a:stretch>
            <a:fillRect/>
          </a:stretch>
        </p:blipFill>
        <p:spPr>
          <a:xfrm>
            <a:off x="0" y="0"/>
            <a:ext cx="75438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8229600" y="2857500"/>
            <a:ext cx="9492325" cy="65828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4200"/>
              </a:lnSpc>
              <a:spcBef>
                <a:spcPct val="0"/>
              </a:spcBef>
            </a:pPr>
            <a:r>
              <a:rPr lang="he-IL" sz="7200" dirty="0">
                <a:solidFill>
                  <a:srgbClr val="2E4257"/>
                </a:solidFill>
                <a:latin typeface="Lupa Traktor" panose="02000500000000000000" pitchFamily="2" charset="-79"/>
                <a:cs typeface="Lupa Traktor" panose="02000500000000000000" pitchFamily="2" charset="-79"/>
              </a:rPr>
              <a:t>מוזיקה יהודית</a:t>
            </a:r>
            <a:endParaRPr lang="en-US" sz="7200" dirty="0">
              <a:solidFill>
                <a:srgbClr val="2E4257"/>
              </a:solidFill>
              <a:latin typeface="Lupa Traktor" panose="02000500000000000000" pitchFamily="2" charset="-79"/>
              <a:cs typeface="Lupa Traktor" panose="02000500000000000000" pitchFamily="2" charset="-79"/>
            </a:endParaRPr>
          </a:p>
          <a:p>
            <a:pPr algn="r">
              <a:lnSpc>
                <a:spcPts val="4200"/>
              </a:lnSpc>
              <a:spcBef>
                <a:spcPct val="0"/>
              </a:spcBef>
            </a:pPr>
            <a:endParaRPr lang="he-IL" sz="7200" b="1" dirty="0">
              <a:solidFill>
                <a:srgbClr val="2E4257"/>
              </a:solidFill>
              <a:latin typeface="Lupa Traktor" panose="02000500000000000000" pitchFamily="2" charset="-79"/>
              <a:cs typeface="Lupa Traktor" panose="02000500000000000000" pitchFamily="2" charset="-79"/>
            </a:endParaRPr>
          </a:p>
          <a:p>
            <a:pPr algn="r">
              <a:lnSpc>
                <a:spcPts val="4200"/>
              </a:lnSpc>
              <a:spcBef>
                <a:spcPct val="0"/>
              </a:spcBef>
            </a:pPr>
            <a:r>
              <a:rPr lang="he-IL" sz="7200" dirty="0">
                <a:solidFill>
                  <a:srgbClr val="2E4257"/>
                </a:solidFill>
                <a:latin typeface="Lupa Traktor" panose="02000500000000000000" pitchFamily="2" charset="-79"/>
                <a:cs typeface="Lupa Traktor" panose="02000500000000000000" pitchFamily="2" charset="-79"/>
              </a:rPr>
              <a:t>מוזיקה מערבית</a:t>
            </a:r>
            <a:endParaRPr lang="en-US" sz="7200" dirty="0">
              <a:solidFill>
                <a:srgbClr val="2E4257"/>
              </a:solidFill>
              <a:latin typeface="Lupa Traktor" panose="02000500000000000000" pitchFamily="2" charset="-79"/>
              <a:cs typeface="Lupa Traktor" panose="02000500000000000000" pitchFamily="2" charset="-79"/>
            </a:endParaRPr>
          </a:p>
          <a:p>
            <a:pPr algn="r">
              <a:lnSpc>
                <a:spcPts val="4200"/>
              </a:lnSpc>
              <a:spcBef>
                <a:spcPct val="0"/>
              </a:spcBef>
            </a:pPr>
            <a:endParaRPr lang="he-IL" sz="7200" b="1" dirty="0">
              <a:solidFill>
                <a:srgbClr val="2E4257"/>
              </a:solidFill>
              <a:latin typeface="Lupa Traktor" panose="02000500000000000000" pitchFamily="2" charset="-79"/>
              <a:cs typeface="Lupa Traktor" panose="02000500000000000000" pitchFamily="2" charset="-79"/>
            </a:endParaRPr>
          </a:p>
          <a:p>
            <a:pPr algn="r">
              <a:lnSpc>
                <a:spcPts val="4200"/>
              </a:lnSpc>
              <a:spcBef>
                <a:spcPct val="0"/>
              </a:spcBef>
            </a:pPr>
            <a:r>
              <a:rPr lang="he-IL" sz="7200" dirty="0">
                <a:solidFill>
                  <a:srgbClr val="2E4257"/>
                </a:solidFill>
                <a:latin typeface="Lupa Traktor" panose="02000500000000000000" pitchFamily="2" charset="-79"/>
                <a:cs typeface="Lupa Traktor" panose="02000500000000000000" pitchFamily="2" charset="-79"/>
              </a:rPr>
              <a:t>תורת המוזיקה               </a:t>
            </a:r>
            <a:r>
              <a:rPr lang="he-IL" sz="4000" dirty="0">
                <a:solidFill>
                  <a:srgbClr val="2E4257"/>
                </a:solidFill>
                <a:latin typeface="Lupa Traktor" panose="02000500000000000000" pitchFamily="2" charset="-79"/>
                <a:cs typeface="Lupa Traktor" panose="02000500000000000000" pitchFamily="2" charset="-79"/>
              </a:rPr>
              <a:t>תאוריה,  פיתוח שמיעה,  הרמוניה, קצב ועוד</a:t>
            </a:r>
            <a:endParaRPr lang="en-US" sz="4000" dirty="0">
              <a:solidFill>
                <a:srgbClr val="2E4257"/>
              </a:solidFill>
              <a:latin typeface="Lupa Traktor" panose="02000500000000000000" pitchFamily="2" charset="-79"/>
              <a:cs typeface="Lupa Traktor" panose="02000500000000000000" pitchFamily="2" charset="-79"/>
            </a:endParaRPr>
          </a:p>
          <a:p>
            <a:pPr algn="r">
              <a:lnSpc>
                <a:spcPts val="4200"/>
              </a:lnSpc>
              <a:spcBef>
                <a:spcPct val="0"/>
              </a:spcBef>
            </a:pPr>
            <a:endParaRPr lang="he-IL" sz="7200" dirty="0">
              <a:solidFill>
                <a:srgbClr val="2E4257"/>
              </a:solidFill>
              <a:latin typeface="Lupa Traktor" panose="02000500000000000000" pitchFamily="2" charset="-79"/>
              <a:cs typeface="Lupa Traktor" panose="02000500000000000000" pitchFamily="2" charset="-79"/>
            </a:endParaRPr>
          </a:p>
          <a:p>
            <a:pPr algn="r">
              <a:lnSpc>
                <a:spcPts val="4200"/>
              </a:lnSpc>
              <a:spcBef>
                <a:spcPct val="0"/>
              </a:spcBef>
            </a:pPr>
            <a:r>
              <a:rPr lang="he-IL" sz="7200" dirty="0">
                <a:solidFill>
                  <a:srgbClr val="2E4257"/>
                </a:solidFill>
                <a:latin typeface="Lupa Traktor" panose="02000500000000000000" pitchFamily="2" charset="-79"/>
                <a:cs typeface="Lupa Traktor" panose="02000500000000000000" pitchFamily="2" charset="-79"/>
              </a:rPr>
              <a:t>הרכבי נגינה / הרכב קולי </a:t>
            </a:r>
          </a:p>
          <a:p>
            <a:pPr algn="r">
              <a:lnSpc>
                <a:spcPts val="4200"/>
              </a:lnSpc>
              <a:spcBef>
                <a:spcPct val="0"/>
              </a:spcBef>
            </a:pPr>
            <a:endParaRPr lang="he-IL" sz="7200" dirty="0">
              <a:solidFill>
                <a:srgbClr val="2E4257"/>
              </a:solidFill>
              <a:latin typeface="Lupa Traktor" panose="02000500000000000000" pitchFamily="2" charset="-79"/>
              <a:cs typeface="Lupa Traktor" panose="02000500000000000000" pitchFamily="2" charset="-79"/>
            </a:endParaRPr>
          </a:p>
          <a:p>
            <a:pPr algn="r">
              <a:lnSpc>
                <a:spcPts val="4200"/>
              </a:lnSpc>
              <a:spcBef>
                <a:spcPct val="0"/>
              </a:spcBef>
            </a:pPr>
            <a:r>
              <a:rPr lang="he-IL" sz="7200" dirty="0">
                <a:solidFill>
                  <a:srgbClr val="2E4257"/>
                </a:solidFill>
                <a:latin typeface="Lupa Traktor" panose="02000500000000000000" pitchFamily="2" charset="-79"/>
                <a:cs typeface="Lupa Traktor" panose="02000500000000000000" pitchFamily="2" charset="-79"/>
              </a:rPr>
              <a:t>ביצוע אישי</a:t>
            </a:r>
          </a:p>
          <a:p>
            <a:pPr algn="r">
              <a:lnSpc>
                <a:spcPts val="4200"/>
              </a:lnSpc>
              <a:spcBef>
                <a:spcPct val="0"/>
              </a:spcBef>
            </a:pPr>
            <a:endParaRPr lang="he-IL" sz="7200" dirty="0">
              <a:solidFill>
                <a:srgbClr val="2E4257"/>
              </a:solidFill>
              <a:latin typeface="Lupa Traktor" panose="02000500000000000000" pitchFamily="2" charset="-79"/>
              <a:cs typeface="Lupa Traktor" panose="02000500000000000000" pitchFamily="2" charset="-79"/>
            </a:endParaRPr>
          </a:p>
          <a:p>
            <a:pPr algn="r">
              <a:lnSpc>
                <a:spcPts val="4200"/>
              </a:lnSpc>
              <a:spcBef>
                <a:spcPct val="0"/>
              </a:spcBef>
            </a:pPr>
            <a:r>
              <a:rPr lang="he-IL" sz="7200" dirty="0">
                <a:solidFill>
                  <a:srgbClr val="2E4257"/>
                </a:solidFill>
                <a:latin typeface="Lupa Traktor" panose="02000500000000000000" pitchFamily="2" charset="-79"/>
                <a:cs typeface="Lupa Traktor" panose="02000500000000000000" pitchFamily="2" charset="-79"/>
              </a:rPr>
              <a:t>הלחנה ועיבוד מוזיקלי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0547" y="597301"/>
            <a:ext cx="1404445" cy="4865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4"/>
              </a:lnSpc>
            </a:pPr>
            <a:r>
              <a:rPr lang="en-US" sz="3400">
                <a:solidFill>
                  <a:srgbClr val="E8E2E0"/>
                </a:solidFill>
                <a:latin typeface="Open Sans Bold"/>
              </a:rPr>
              <a:t>Q2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8077199" y="342900"/>
            <a:ext cx="9753601" cy="1556923"/>
            <a:chOff x="0" y="0"/>
            <a:chExt cx="3173976" cy="1096174"/>
          </a:xfrm>
        </p:grpSpPr>
        <p:sp>
          <p:nvSpPr>
            <p:cNvPr id="7" name="AutoShape 7"/>
            <p:cNvSpPr/>
            <p:nvPr/>
          </p:nvSpPr>
          <p:spPr>
            <a:xfrm>
              <a:off x="0" y="0"/>
              <a:ext cx="3173976" cy="1096174"/>
            </a:xfrm>
            <a:prstGeom prst="rect">
              <a:avLst/>
            </a:prstGeom>
            <a:solidFill>
              <a:srgbClr val="011C50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410762"/>
              <a:ext cx="3173976" cy="62686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025"/>
                </a:lnSpc>
              </a:pPr>
              <a:r>
                <a:rPr lang="he-IL" sz="7200" b="1" spc="175" dirty="0">
                  <a:solidFill>
                    <a:srgbClr val="FBF3E4"/>
                  </a:solidFill>
                  <a:latin typeface="Lupa Traktor" panose="02000500000000000000" pitchFamily="2" charset="-79"/>
                  <a:cs typeface="Lupa Traktor" panose="02000500000000000000" pitchFamily="2" charset="-79"/>
                </a:rPr>
                <a:t>מקצועות הלימוד</a:t>
              </a:r>
              <a:endParaRPr lang="en-US" sz="7200" b="1" spc="175" dirty="0">
                <a:solidFill>
                  <a:srgbClr val="FBF3E4"/>
                </a:solidFill>
                <a:latin typeface="Lupa Traktor" panose="02000500000000000000" pitchFamily="2" charset="-79"/>
                <a:cs typeface="Lupa Traktor" panose="02000500000000000000" pitchFamily="2" charset="-79"/>
              </a:endParaRP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2966157" y="10398005"/>
            <a:ext cx="1555368" cy="5199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25"/>
              </a:lnSpc>
            </a:pPr>
            <a:r>
              <a:rPr lang="en-US" sz="3500" spc="175" dirty="0" err="1">
                <a:solidFill>
                  <a:srgbClr val="FBF3E4"/>
                </a:solidFill>
                <a:latin typeface="Aleo"/>
              </a:rPr>
              <a:t>Flse</a:t>
            </a:r>
            <a:endParaRPr lang="en-US" sz="3500" spc="175" dirty="0">
              <a:solidFill>
                <a:srgbClr val="FBF3E4"/>
              </a:solidFill>
              <a:latin typeface="Aleo"/>
            </a:endParaRPr>
          </a:p>
        </p:txBody>
      </p:sp>
      <p:pic>
        <p:nvPicPr>
          <p:cNvPr id="12" name="Picture 9">
            <a:extLst>
              <a:ext uri="{FF2B5EF4-FFF2-40B4-BE49-F238E27FC236}">
                <a16:creationId xmlns:a16="http://schemas.microsoft.com/office/drawing/2014/main" id="{371746D8-EF5F-495D-D72B-30EDA860B74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5095" r="14348"/>
          <a:stretch>
            <a:fillRect/>
          </a:stretch>
        </p:blipFill>
        <p:spPr>
          <a:xfrm>
            <a:off x="-13647" y="8191500"/>
            <a:ext cx="1839920" cy="2069910"/>
          </a:xfrm>
          <a:prstGeom prst="rect">
            <a:avLst/>
          </a:prstGeom>
        </p:spPr>
      </p:pic>
      <p:pic>
        <p:nvPicPr>
          <p:cNvPr id="13" name="Picture 9">
            <a:extLst>
              <a:ext uri="{FF2B5EF4-FFF2-40B4-BE49-F238E27FC236}">
                <a16:creationId xmlns:a16="http://schemas.microsoft.com/office/drawing/2014/main" id="{B6E9D17C-D63F-D2BD-EF5C-0B4D96FEE8C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5095" r="14348"/>
          <a:stretch>
            <a:fillRect/>
          </a:stretch>
        </p:blipFill>
        <p:spPr>
          <a:xfrm>
            <a:off x="1371600" y="8204295"/>
            <a:ext cx="1839920" cy="2069910"/>
          </a:xfrm>
          <a:prstGeom prst="rect">
            <a:avLst/>
          </a:prstGeom>
        </p:spPr>
      </p:pic>
      <p:pic>
        <p:nvPicPr>
          <p:cNvPr id="14" name="Picture 9">
            <a:extLst>
              <a:ext uri="{FF2B5EF4-FFF2-40B4-BE49-F238E27FC236}">
                <a16:creationId xmlns:a16="http://schemas.microsoft.com/office/drawing/2014/main" id="{07B421BC-6D42-7537-1AC3-3633F3A68DB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5095" r="14348"/>
          <a:stretch>
            <a:fillRect/>
          </a:stretch>
        </p:blipFill>
        <p:spPr>
          <a:xfrm>
            <a:off x="2305207" y="8191500"/>
            <a:ext cx="1839920" cy="2069910"/>
          </a:xfrm>
          <a:prstGeom prst="rect">
            <a:avLst/>
          </a:prstGeom>
        </p:spPr>
      </p:pic>
      <p:pic>
        <p:nvPicPr>
          <p:cNvPr id="15" name="Picture 9">
            <a:extLst>
              <a:ext uri="{FF2B5EF4-FFF2-40B4-BE49-F238E27FC236}">
                <a16:creationId xmlns:a16="http://schemas.microsoft.com/office/drawing/2014/main" id="{7461DF66-3010-2002-5B4E-BF6BD8C0A7B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5095" r="14348"/>
          <a:stretch>
            <a:fillRect/>
          </a:stretch>
        </p:blipFill>
        <p:spPr>
          <a:xfrm>
            <a:off x="3704101" y="8191500"/>
            <a:ext cx="1839920" cy="2069910"/>
          </a:xfrm>
          <a:prstGeom prst="rect">
            <a:avLst/>
          </a:prstGeom>
        </p:spPr>
      </p:pic>
      <p:pic>
        <p:nvPicPr>
          <p:cNvPr id="16" name="Picture 9">
            <a:extLst>
              <a:ext uri="{FF2B5EF4-FFF2-40B4-BE49-F238E27FC236}">
                <a16:creationId xmlns:a16="http://schemas.microsoft.com/office/drawing/2014/main" id="{071D83E6-974A-EBA5-0569-8D929B0DE93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5095" r="14348"/>
          <a:stretch>
            <a:fillRect/>
          </a:stretch>
        </p:blipFill>
        <p:spPr>
          <a:xfrm>
            <a:off x="4703990" y="8191500"/>
            <a:ext cx="1839920" cy="2069910"/>
          </a:xfrm>
          <a:prstGeom prst="rect">
            <a:avLst/>
          </a:prstGeom>
        </p:spPr>
      </p:pic>
      <p:pic>
        <p:nvPicPr>
          <p:cNvPr id="17" name="Picture 9">
            <a:extLst>
              <a:ext uri="{FF2B5EF4-FFF2-40B4-BE49-F238E27FC236}">
                <a16:creationId xmlns:a16="http://schemas.microsoft.com/office/drawing/2014/main" id="{D707762E-C8EE-3106-5C07-560582F617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095" r="23468"/>
          <a:stretch/>
        </p:blipFill>
        <p:spPr>
          <a:xfrm>
            <a:off x="6131281" y="8191500"/>
            <a:ext cx="1426166" cy="20699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6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ree photos of Hands">
            <a:extLst>
              <a:ext uri="{FF2B5EF4-FFF2-40B4-BE49-F238E27FC236}">
                <a16:creationId xmlns:a16="http://schemas.microsoft.com/office/drawing/2014/main" id="{254E7B7E-843A-6ED3-0F4A-16B9CAE79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039" y="-1230"/>
            <a:ext cx="18391239" cy="103450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2"/>
          <p:cNvSpPr txBox="1"/>
          <p:nvPr/>
        </p:nvSpPr>
        <p:spPr>
          <a:xfrm>
            <a:off x="9677401" y="1866900"/>
            <a:ext cx="7732192" cy="3016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rtl="1">
              <a:spcBef>
                <a:spcPct val="0"/>
              </a:spcBef>
            </a:pPr>
            <a:r>
              <a:rPr lang="he-IL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pa Traktor" panose="02000500000000000000" pitchFamily="2" charset="-79"/>
                <a:cs typeface="Lupa Traktor" panose="02000500000000000000" pitchFamily="2" charset="-79"/>
              </a:rPr>
              <a:t>יוחאי </a:t>
            </a:r>
            <a:r>
              <a:rPr lang="he-IL" sz="6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pa Traktor" panose="02000500000000000000" pitchFamily="2" charset="-79"/>
                <a:cs typeface="Lupa Traktor" panose="02000500000000000000" pitchFamily="2" charset="-79"/>
              </a:rPr>
              <a:t>רוזנבאום</a:t>
            </a:r>
            <a:r>
              <a:rPr lang="he-IL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pa Traktor" panose="02000500000000000000" pitchFamily="2" charset="-79"/>
                <a:cs typeface="Lupa Traktor" panose="02000500000000000000" pitchFamily="2" charset="-79"/>
              </a:rPr>
              <a:t> (בן </a:t>
            </a:r>
            <a:r>
              <a:rPr lang="he-IL" sz="6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pa Traktor" panose="02000500000000000000" pitchFamily="2" charset="-79"/>
                <a:cs typeface="Lupa Traktor" panose="02000500000000000000" pitchFamily="2" charset="-79"/>
              </a:rPr>
              <a:t>אב"י</a:t>
            </a:r>
            <a:r>
              <a:rPr lang="he-IL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pa Traktor" panose="02000500000000000000" pitchFamily="2" charset="-79"/>
                <a:cs typeface="Lupa Traktor" panose="02000500000000000000" pitchFamily="2" charset="-79"/>
              </a:rPr>
              <a:t>)</a:t>
            </a:r>
          </a:p>
          <a:p>
            <a:pPr algn="r" rtl="1">
              <a:spcBef>
                <a:spcPct val="0"/>
              </a:spcBef>
            </a:pPr>
            <a:endParaRPr lang="he-IL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pa Traktor" panose="02000500000000000000" pitchFamily="2" charset="-79"/>
              <a:cs typeface="Lupa Traktor" panose="02000500000000000000" pitchFamily="2" charset="-79"/>
            </a:endParaRPr>
          </a:p>
          <a:p>
            <a:pPr algn="r" rtl="1">
              <a:spcBef>
                <a:spcPct val="0"/>
              </a:spcBef>
            </a:pPr>
            <a:r>
              <a:rPr lang="he-IL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sistant SemiBold" panose="00000700000000000000" pitchFamily="2" charset="-79"/>
                <a:cs typeface="Assistant SemiBold" panose="00000700000000000000" pitchFamily="2" charset="-79"/>
              </a:rPr>
              <a:t>מורה ומוסיקאי</a:t>
            </a:r>
            <a:b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sistant SemiBold" panose="00000700000000000000" pitchFamily="2" charset="-79"/>
                <a:cs typeface="Assistant SemiBold" panose="00000700000000000000" pitchFamily="2" charset="-79"/>
              </a:rPr>
            </a:br>
            <a:r>
              <a:rPr lang="he-IL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sistant SemiBold" panose="00000700000000000000" pitchFamily="2" charset="-79"/>
                <a:cs typeface="Assistant SemiBold" panose="00000700000000000000" pitchFamily="2" charset="-79"/>
              </a:rPr>
              <a:t>בוגר בית הספר מזמור</a:t>
            </a: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2A31133D-36B8-140A-11D2-EEB038CB6AA3}"/>
              </a:ext>
            </a:extLst>
          </p:cNvPr>
          <p:cNvSpPr txBox="1"/>
          <p:nvPr/>
        </p:nvSpPr>
        <p:spPr>
          <a:xfrm>
            <a:off x="4229100" y="7494749"/>
            <a:ext cx="9829800" cy="270843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pa Traktor" panose="02000500000000000000" pitchFamily="2" charset="-79"/>
                <a:cs typeface="Lupa Traktor" panose="02000500000000000000" pitchFamily="2" charset="-79"/>
              </a:rPr>
              <a:t>נשמח שתצטרף אלינו</a:t>
            </a:r>
          </a:p>
          <a:p>
            <a:pPr algn="ctr"/>
            <a:r>
              <a:rPr lang="he-IL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pa Traktor" panose="02000500000000000000" pitchFamily="2" charset="-79"/>
                <a:cs typeface="Lupa Traktor" panose="02000500000000000000" pitchFamily="2" charset="-79"/>
              </a:rPr>
              <a:t>כי מגמת מוזיקה היא </a:t>
            </a:r>
            <a:r>
              <a:rPr lang="he-IL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pa Traktor" panose="02000500000000000000" pitchFamily="2" charset="-79"/>
                <a:cs typeface="Lupa Traktor" panose="02000500000000000000" pitchFamily="2" charset="-79"/>
              </a:rPr>
              <a:t>מגמה לחיים</a:t>
            </a:r>
          </a:p>
          <a:p>
            <a:pPr algn="ctr"/>
            <a:r>
              <a:rPr lang="he-IL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pa Traktor" panose="02000500000000000000" pitchFamily="2" charset="-79"/>
                <a:cs typeface="Lupa Traktor" panose="02000500000000000000" pitchFamily="2" charset="-79"/>
              </a:rPr>
              <a:t>מגמה לנשמה!</a:t>
            </a: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E4BA23EA-D606-CE77-3DFF-73BCAF0C8DB1}"/>
              </a:ext>
            </a:extLst>
          </p:cNvPr>
          <p:cNvSpPr txBox="1"/>
          <p:nvPr/>
        </p:nvSpPr>
        <p:spPr>
          <a:xfrm>
            <a:off x="-1295400" y="1900084"/>
            <a:ext cx="7732192" cy="3016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rtl="1">
              <a:spcBef>
                <a:spcPct val="0"/>
              </a:spcBef>
            </a:pPr>
            <a:r>
              <a:rPr lang="he-IL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pa Traktor" panose="02000500000000000000" pitchFamily="2" charset="-79"/>
                <a:cs typeface="Lupa Traktor" panose="02000500000000000000" pitchFamily="2" charset="-79"/>
              </a:rPr>
              <a:t>עמי נגר</a:t>
            </a:r>
          </a:p>
          <a:p>
            <a:pPr algn="r" rtl="1">
              <a:spcBef>
                <a:spcPct val="0"/>
              </a:spcBef>
            </a:pPr>
            <a:endParaRPr lang="he-IL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pa Traktor" panose="02000500000000000000" pitchFamily="2" charset="-79"/>
              <a:cs typeface="Lupa Traktor" panose="02000500000000000000" pitchFamily="2" charset="-79"/>
            </a:endParaRPr>
          </a:p>
          <a:p>
            <a:pPr algn="r" rtl="1">
              <a:spcBef>
                <a:spcPct val="0"/>
              </a:spcBef>
            </a:pPr>
            <a:r>
              <a:rPr lang="he-IL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sistant SemiBold" panose="00000700000000000000" pitchFamily="2" charset="-79"/>
                <a:cs typeface="Assistant SemiBold" panose="00000700000000000000" pitchFamily="2" charset="-79"/>
              </a:rPr>
              <a:t>מוסיקאי יוצר</a:t>
            </a:r>
            <a:b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sistant SemiBold" panose="00000700000000000000" pitchFamily="2" charset="-79"/>
                <a:cs typeface="Assistant SemiBold" panose="00000700000000000000" pitchFamily="2" charset="-79"/>
              </a:rPr>
            </a:br>
            <a:r>
              <a:rPr lang="he-IL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sistant SemiBold" panose="00000700000000000000" pitchFamily="2" charset="-79"/>
                <a:cs typeface="Assistant SemiBold" panose="00000700000000000000" pitchFamily="2" charset="-79"/>
              </a:rPr>
              <a:t>בוגר בית הספר רימון</a:t>
            </a: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22DB8C3B-DF2A-AE56-F09C-7D5B449D31C9}"/>
              </a:ext>
            </a:extLst>
          </p:cNvPr>
          <p:cNvSpPr txBox="1"/>
          <p:nvPr/>
        </p:nvSpPr>
        <p:spPr>
          <a:xfrm>
            <a:off x="5093111" y="160762"/>
            <a:ext cx="9144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spcBef>
                <a:spcPct val="0"/>
              </a:spcBef>
            </a:pPr>
            <a:r>
              <a:rPr lang="he-IL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pa Traktor" panose="02000500000000000000" pitchFamily="2" charset="-79"/>
                <a:cs typeface="Lupa Traktor" panose="02000500000000000000" pitchFamily="2" charset="-79"/>
              </a:rPr>
              <a:t>מורי המגמה:</a:t>
            </a:r>
          </a:p>
        </p:txBody>
      </p:sp>
    </p:spTree>
    <p:extLst>
      <p:ext uri="{BB962C8B-B14F-4D97-AF65-F5344CB8AC3E}">
        <p14:creationId xmlns:p14="http://schemas.microsoft.com/office/powerpoint/2010/main" val="2783893761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145</Words>
  <Application>Microsoft Office PowerPoint</Application>
  <PresentationFormat>מותאם אישית</PresentationFormat>
  <Paragraphs>45</Paragraphs>
  <Slides>4</Slides>
  <Notes>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8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4</vt:i4>
      </vt:variant>
    </vt:vector>
  </HeadingPairs>
  <TitlesOfParts>
    <vt:vector size="13" baseType="lpstr">
      <vt:lpstr>Lupa Traktor</vt:lpstr>
      <vt:lpstr>Open Sans</vt:lpstr>
      <vt:lpstr>Assistant SemiBold</vt:lpstr>
      <vt:lpstr>Assistant</vt:lpstr>
      <vt:lpstr>Calibri</vt:lpstr>
      <vt:lpstr>Open Sans Bold</vt:lpstr>
      <vt:lpstr>Arial</vt:lpstr>
      <vt:lpstr>Aleo</vt:lpstr>
      <vt:lpstr>Office Theme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מגמה לחיים</dc:title>
  <dc:creator>צופיה</dc:creator>
  <cp:lastModifiedBy>ישיבה תיכונית חספין</cp:lastModifiedBy>
  <cp:revision>11</cp:revision>
  <dcterms:created xsi:type="dcterms:W3CDTF">2006-08-16T00:00:00Z</dcterms:created>
  <dcterms:modified xsi:type="dcterms:W3CDTF">2022-07-26T12:55:56Z</dcterms:modified>
  <dc:identifier>DAFAPM6ycOg</dc:identifier>
</cp:coreProperties>
</file>